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ink/ink4.xml" ContentType="application/inkml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ink/ink2.xml" ContentType="application/inkml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ink/ink3.xml" ContentType="application/inkml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ink/ink1.xml" ContentType="application/inkml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65" r:id="rId3"/>
    <p:sldId id="258" r:id="rId4"/>
    <p:sldId id="260" r:id="rId5"/>
    <p:sldId id="262" r:id="rId6"/>
    <p:sldId id="268" r:id="rId7"/>
    <p:sldId id="269" r:id="rId8"/>
    <p:sldId id="267" r:id="rId9"/>
    <p:sldId id="266" r:id="rId10"/>
    <p:sldId id="263" r:id="rId11"/>
    <p:sldId id="264" r:id="rId12"/>
    <p:sldId id="261" r:id="rId13"/>
    <p:sldId id="270" r:id="rId14"/>
    <p:sldId id="278" r:id="rId15"/>
    <p:sldId id="273" r:id="rId16"/>
    <p:sldId id="274" r:id="rId17"/>
    <p:sldId id="275" r:id="rId18"/>
    <p:sldId id="276" r:id="rId19"/>
    <p:sldId id="277" r:id="rId20"/>
    <p:sldId id="279" r:id="rId21"/>
    <p:sldId id="272" r:id="rId22"/>
    <p:sldId id="296" r:id="rId23"/>
    <p:sldId id="298" r:id="rId24"/>
    <p:sldId id="280" r:id="rId25"/>
    <p:sldId id="299" r:id="rId26"/>
    <p:sldId id="300" r:id="rId27"/>
    <p:sldId id="282" r:id="rId28"/>
    <p:sldId id="301" r:id="rId29"/>
    <p:sldId id="302" r:id="rId30"/>
    <p:sldId id="305" r:id="rId31"/>
    <p:sldId id="303" r:id="rId32"/>
    <p:sldId id="304" r:id="rId33"/>
    <p:sldId id="287" r:id="rId34"/>
    <p:sldId id="286" r:id="rId35"/>
    <p:sldId id="285" r:id="rId36"/>
    <p:sldId id="283" r:id="rId37"/>
    <p:sldId id="288" r:id="rId38"/>
    <p:sldId id="289" r:id="rId39"/>
    <p:sldId id="290" r:id="rId40"/>
    <p:sldId id="257" r:id="rId41"/>
    <p:sldId id="291" r:id="rId42"/>
    <p:sldId id="293" r:id="rId43"/>
    <p:sldId id="294" r:id="rId44"/>
    <p:sldId id="29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1" autoAdjust="0"/>
    <p:restoredTop sz="94660"/>
  </p:normalViewPr>
  <p:slideViewPr>
    <p:cSldViewPr snapToGrid="0">
      <p:cViewPr>
        <p:scale>
          <a:sx n="76" d="100"/>
          <a:sy n="76" d="100"/>
        </p:scale>
        <p:origin x="-533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draft\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3594096553615945"/>
          <c:y val="6.5714185444691334E-2"/>
          <c:w val="0.77646128886137766"/>
          <c:h val="0.75897728937281805"/>
        </c:manualLayout>
      </c:layout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Size (feet2)</c:v>
                </c:pt>
              </c:strCache>
            </c:strRef>
          </c:tx>
          <c:spPr>
            <a:ln w="38100">
              <a:noFill/>
            </a:ln>
          </c:spPr>
          <c:marker>
            <c:symbol val="x"/>
            <c:size val="12"/>
            <c:spPr>
              <a:noFill/>
              <a:ln w="19050">
                <a:solidFill>
                  <a:srgbClr val="C00000"/>
                </a:solidFill>
              </a:ln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432.42296918767465</c:v>
                </c:pt>
                <c:pt idx="1">
                  <c:v>610.99439775910446</c:v>
                </c:pt>
                <c:pt idx="2">
                  <c:v>628.50140056022451</c:v>
                </c:pt>
                <c:pt idx="3">
                  <c:v>856.09243697479042</c:v>
                </c:pt>
                <c:pt idx="4">
                  <c:v>950.63025210083958</c:v>
                </c:pt>
                <c:pt idx="5">
                  <c:v>1202.7310924369699</c:v>
                </c:pt>
                <c:pt idx="6">
                  <c:v>1412.8151260504198</c:v>
                </c:pt>
                <c:pt idx="7">
                  <c:v>1661.4145658263301</c:v>
                </c:pt>
                <c:pt idx="8">
                  <c:v>1787.4649859944</c:v>
                </c:pt>
                <c:pt idx="9">
                  <c:v>1952.0308123249299</c:v>
                </c:pt>
                <c:pt idx="10">
                  <c:v>2186.624649859938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100.91743119266094</c:v>
                </c:pt>
                <c:pt idx="1">
                  <c:v>143.73088685015301</c:v>
                </c:pt>
                <c:pt idx="2">
                  <c:v>213.45565749235499</c:v>
                </c:pt>
                <c:pt idx="3">
                  <c:v>229.35779816513801</c:v>
                </c:pt>
                <c:pt idx="4">
                  <c:v>288.07339449541303</c:v>
                </c:pt>
                <c:pt idx="5">
                  <c:v>274.61773700305798</c:v>
                </c:pt>
                <c:pt idx="6">
                  <c:v>308.86850152905208</c:v>
                </c:pt>
                <c:pt idx="7">
                  <c:v>290.51987767584137</c:v>
                </c:pt>
                <c:pt idx="8">
                  <c:v>337.003058103976</c:v>
                </c:pt>
                <c:pt idx="9">
                  <c:v>306.42201834862351</c:v>
                </c:pt>
                <c:pt idx="10">
                  <c:v>291.74311926605458</c:v>
                </c:pt>
              </c:numCache>
            </c:numRef>
          </c:yVal>
        </c:ser>
        <c:axId val="154673920"/>
        <c:axId val="154675840"/>
      </c:scatterChart>
      <c:valAx>
        <c:axId val="154673920"/>
        <c:scaling>
          <c:orientation val="minMax"/>
        </c:scaling>
        <c:axPos val="b"/>
        <c:numFmt formatCode="General" sourceLinked="1"/>
        <c:majorTickMark val="cross"/>
        <c:tickLblPos val="nextTo"/>
        <c:spPr>
          <a:ln w="38100">
            <a:solidFill>
              <a:schemeClr val="bg1">
                <a:lumMod val="50000"/>
              </a:schemeClr>
            </a:solidFill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154675840"/>
        <c:crosses val="autoZero"/>
        <c:crossBetween val="midCat"/>
        <c:majorUnit val="500"/>
      </c:valAx>
      <c:valAx>
        <c:axId val="154675840"/>
        <c:scaling>
          <c:orientation val="minMax"/>
        </c:scaling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tickLblPos val="nextTo"/>
        <c:spPr>
          <a:ln w="38100"/>
        </c:spPr>
        <c:txPr>
          <a:bodyPr/>
          <a:lstStyle/>
          <a:p>
            <a:pPr>
              <a:defRPr sz="1600"/>
            </a:pPr>
            <a:endParaRPr lang="en-US"/>
          </a:p>
        </c:txPr>
        <c:crossAx val="154673920"/>
        <c:crosses val="autoZero"/>
        <c:crossBetween val="midCat"/>
        <c:majorUnit val="100"/>
        <c:minorUnit val="10"/>
      </c:valAx>
    </c:plotArea>
    <c:plotVisOnly val="1"/>
    <c:dispBlanksAs val="gap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5-03-05T17:47:38.647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7980 6994 352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5-03-05T17:47:38.648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7980 8425 1249,'0'0'2082,"24"0"-833,-24 0-96,0-27 32,0 27-224,27 0-256,-27 0-321,28-25-160,-28 25-32,26 0 193,-26-27 95,27 27 1,-3 0 31,-24-27-127,28 27 63,-28 0-32,27-26-63,-1 26-65,1 0-64,-2-27 96,29 27-95,-28-27-1,26 2-128,-25 25-32,26-27 64,-26 1-32,25 26 96,-25-27 1,27 0 95,-3 27-32,-23-26-64,25 0-64,-27-2 33,27 3-33,0-3 32,-1 3-96,2-1 0,0-2 0,-3 2-64,4-1 64,-5 0-32,5 1 64,-2 0-32,-1 0 32,2-1 32,24 0 1,-24 1 31,24-1-96,-24 2-32,24-2 32,-23-1-32,-4 3-32,3-2 0,26 0 0,-28-26 0,2 26 0,24 2 64,-23-3-64,22 3 0,-22-2 0,-3 0 0,1 1 0,26-1 0,-26 0 32,26 1-32,-26 0 32,2 0 0,22-1 0,-22 0-64,24-26 64,-26 28 64,26-2-32,-26-1-64,-1 3-32,28-2 32,-28 2 32,3-2-32,22-28 0,-22 30 0,-2-2 0,26 2 0,-26-3 128,26 1-256,-26-26 224,26 28-96,-25-2 0,-3 0 32,30 1-32,-29-1 0,28-26 0,-28 27 32,2 0 32,0-1-64,-3-1-32,4 3 32,23-2-64,-24-25 64,-2 24 64,28 3-32,-2-29-96,-24 29 161,24-3-33,-24 1 96,24-26-96,-23 28-128,-4-2 128,30 0 0,-28 1-96,-1-1 64,2 0-64,24 1 32,4 0-32,-32 0-224,32-1 640,-30-26-352,1 26-32,-1 2 64,-25-2 0,-1 27-64,28-28 32,-29 3-32,28-3-32,2 2 64,-4 0 0,3-2 32,-3 2-96,4 0 0,-2-1 32,-1 2 64,2-3-96,-28 28 64,26-26 64,-25 0 0,26-1 65,-1 27-65,3-27 32,-2 1-32,-1-1-64,2 2-32,-28 25 64,26-27-96,2 0 0,-2 27 0,1-26-64,26-1 64,2 0 32,-4 2-32,5-3 0,23 3 32,-26-3-64,1 2 128,-2 0-96,-23-1 96,24 0-96,1 1 32,-2-1 0,1 2 32,1-3 64,25 2-160,-26 0 64,29-26-64,-29 24 160,26 1-96,2-25-32,-1 25 64,0 1-32,-1-28 0,0 29-96,2-3 160,-2 3-32,1-2-128,0 0 160,-26 1-32,26-1-64,-28-26 64,30 27-32,-29 0 64,-2-2-96,31-24 32,-29 25 32,0 2 32,1-30-32,25 30 0,-24-29-32,-2 28 32,0-1-64,1 0 32,-2-25 0,-24 26 0,24-1 0,4 0-32,-4-26 128,1 28-96,1-2 0,-1 0 0,1-27-32,26 28 96,-28 0-64,30-28 0,-3 28 0,0-26 0,1 25 160,-25 0-128,24-26 96,-26 26-32,1 2 33,-1-2-1,-26-26-128,26 26 0,-25-1-32,25 3 64,-26 0-32,-26-2 32,25 0-96,-25-1-385,-27 28-608,0-25-2979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5-03-05T17:52:47.8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5-03-05T17:47:38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8422 8631 1377,'0'0'993,"0"0"672,0 0 129,0 0-385,0 0-256,0 0-160,-27 0-32,27 0-64,0 0-224,0 0-289,0 0 33,0 0-65,0 0-32,0 0-96,0-27-31,0 27 31,0 0 0,0 0 0,0-27 32,27 27-31,-27-26 63,0-1 32,26 27 33,-26-27-97,28 2-96,-28-2-64,0 1 32,27-1 0,-27 0-32,24 2-96,-24-3 129,27 3-33,-27-3 64,28 2-32,-28 0 0,0-1-96,26 0 32,-26 1 32,27-1 0,-27 2-96,25-2 128,2 0 33,0 1-65,-1-28 0,1 29-32,-27-2 0,27 1-96,-2-1 64,2 0-64,-1 1 64,1 0-32,-27-2 32,28 3-32,-28-28-32,24 27 96,3-2-64,-1 2 0,2-1 0,-28-26-32,27 27 64,-3 0-128,4-28 192,25 28-96,-26-1 64,-2 2-128,-25-2 32,27-26 64,0 26 64,-1 0-96,-26 2 0,27-3 32,-2 1 32,2-26-32,0 28 0,-1-2-96,1-26 64,-2 26 0,29 0 0,-28 1 32,2 0-32,-4-27 96,3 26-128,28 1 64,-29-1 32,-2 2-96,4-2 32,-1-1 32,0 3-96,-1-2 128,26-25-64,-25 24 0,0 1-32,-1 2 96,26-27-32,-25 24-64,0 1 0,27 1 32,-30-1 32,3 2 0,1-2-32,-1 0 0,-1 1 32,0-1-32,0 27-96,28-27 128,-28 1-64,0 0 32,27 0 32,0-1 32,-1-1-160,-25 3 64,28-2 96,-31 2-64,29-2-64,-25 27 128,23-28-96,3 3 128,-27-2-192,25 0 96,-25 27 0,26-25-32,0-3 64,-27 28 64,27-27-128,2 2 32,-31 25 32,30-28-128,-27 3 256,24-2-224,-23 27 32,25-27 32,-26 1 32,25 26-64,-26-27 64,28 0 129,-29 27-226,28-26 65,-26 26 0,0-26 97,25 0-482,-26 26 866,2-27-449,23 27 0,-24-27 0,1 1-32,25 26 0,-28-27 0,29 2 0,-28 25 32,28-27-64,-29 27 64,2-28-64,26 3 64,-25 25-32,23-28 64,-25 2-64,2 26 0,-1-26 32,25-2-64,-25 2 64,-1 0-32,26 26 32,-25-27 0,0 2 0,-1-3-32,26 28-64,-25-26 128,0 26-32,26-26-96,-28-1 64,29 27 0,0-27 0,-30 1 64,31 26-32,-2-27-96,-29 27 128,4-25 0,26 25-96,-28-27 64,1 27 0,25-27-64,-25 27 32,26-26 32,-28 26-32,29-27-64,0 27 128,-30-27-64,31 2 32,-28 25 0,25-28-32,1 28-32,-26-25 64,25-3-96,1 28 160,0-26-96,-27 26 0,27-26 96,2-1-192,-5 27 96,-23-27 32,28 27-64,-31-26-32,30 26 64,-27-27 96,26 27-64,-27 0-96,27-25 64,1 25 0,-2-28 0,-26 28 0,29 0 0,-4-26 0,3 26 0,-3-26 0,4 26 0,-2 0 0,-1-27 0,-25 27 32,26-25 0,-28 25-32,29 0 0,0-28 0,-30 28-32,30-27 0,0 27 96,-3-25-128,4 25 96,-2-27-64,-1 27 64,1 0 64,-1-27-160,2 27 64,-28-26 32,26 26-128,2-27 96,-26 27 0,22 0 64,-22 0-64,26-27 32,-2 27-96,1 0 64,0-25-32,-1 25 128,2 0-192,-2-28 128,-26 28-32,29 0 0,-4 0-32,3 0 32,0-25 64,-2 25-192,1 0 224,0 0-96,-1 0 32,2-27-64,24 27 32,-23 0 0,-4 0 32,-25-27-32,29 27-32,-3 0 32,1 0 0,1 0-32,-29-26 32,28 26 0,1 0 64,-2 0-64,-26 0 0,29 0 0,-4-27-32,-25 27 32,29 0-32,-28 0-32,25 0 128,1 0-32,-26-27 32,25 27-64,1 0-32,-1 0 32,-25 0-32,26-26 64,-1 26-32,-25 0 32,27 0-96,-27-26 96,25 26-96,-25 0 128,26 0-160,-28 0 128,29 0 0,-28 0-64,26 0 32,2 0-32,0 0 128,-3-26-128,-24 26 32,27 0 64,-3 0-128,4 0 0,-2 0 96,-28-28-32,2 28-64,26 0 128,-26 0-128,25 0 128,1 0-64,-1 0 0,30 0 0,-32-26 0,32 26 0,-4 0 0,-24 0 0,24 0 0,-24 0 32,-2-26-32,1 26-32,2 0 32,23 0-32,-24 0 64,-2 0-128,28-27 96,-28 27 0,1 0-32,0 0-160,-1 0-160,-25 0-129,1 0-288,-1 0-704,-27 0-2339,-27 0-7943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F8245-2471-4268-B0F5-2A46887AE93A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4CA93-3778-4988-99FD-08C1A7F042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6975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4CA93-3778-4988-99FD-08C1A7F0421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590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1.emf"/><Relationship Id="rId3" Type="http://schemas.openxmlformats.org/officeDocument/2006/relationships/image" Target="../media/image26.png"/><Relationship Id="rId7" Type="http://schemas.openxmlformats.org/officeDocument/2006/relationships/image" Target="../media/image28.emf"/><Relationship Id="rId12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30.emf"/><Relationship Id="rId5" Type="http://schemas.openxmlformats.org/officeDocument/2006/relationships/chart" Target="../charts/chart1.xml"/><Relationship Id="rId10" Type="http://schemas.openxmlformats.org/officeDocument/2006/relationships/customXml" Target="../ink/ink3.xml"/><Relationship Id="rId4" Type="http://schemas.openxmlformats.org/officeDocument/2006/relationships/image" Target="../media/image27.png"/><Relationship Id="rId9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</a:t>
            </a:r>
            <a:r>
              <a:rPr lang="en-US" smtClean="0"/>
              <a:t>05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527352"/>
            <a:ext cx="7766936" cy="1096899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Mathematics in Computer Science</a:t>
            </a:r>
            <a:endParaRPr 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24964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4177"/>
            <a:ext cx="8596668" cy="1320800"/>
          </a:xfrm>
        </p:spPr>
        <p:txBody>
          <a:bodyPr/>
          <a:lstStyle/>
          <a:p>
            <a:r>
              <a:rPr lang="en-US" dirty="0" smtClean="0"/>
              <a:t>Math in CS</a:t>
            </a:r>
            <a:br>
              <a:rPr lang="en-US" dirty="0" smtClean="0"/>
            </a:br>
            <a:r>
              <a:rPr lang="en-US" sz="2800" dirty="0" smtClean="0"/>
              <a:t>Civil Engineering Apps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360985"/>
            <a:ext cx="8596668" cy="1680377"/>
          </a:xfrm>
        </p:spPr>
        <p:txBody>
          <a:bodyPr/>
          <a:lstStyle/>
          <a:p>
            <a:r>
              <a:rPr lang="en-US" dirty="0" err="1"/>
              <a:t>WAGmob</a:t>
            </a:r>
            <a:r>
              <a:rPr lang="en-US" dirty="0"/>
              <a:t> brings you, Simple </a:t>
            </a:r>
            <a:r>
              <a:rPr lang="en-US" dirty="0" smtClean="0"/>
              <a:t>and </a:t>
            </a:r>
            <a:r>
              <a:rPr lang="en-US" dirty="0"/>
              <a:t>Easy, on-the-go learning app for "Civil Engineering". The </a:t>
            </a:r>
            <a:r>
              <a:rPr lang="en-US" dirty="0" smtClean="0"/>
              <a:t>app </a:t>
            </a:r>
            <a:r>
              <a:rPr lang="en-US" dirty="0"/>
              <a:t>helps you to understand the basics of "Civil Engineering".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84056"/>
            <a:ext cx="7981950" cy="2800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299" y="5571610"/>
            <a:ext cx="56774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How to develop such applications without understanding of mathematics?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60" y="874577"/>
            <a:ext cx="4780855" cy="29295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452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in CS</a:t>
            </a:r>
            <a:br>
              <a:rPr lang="en-US" dirty="0" smtClean="0"/>
            </a:br>
            <a:r>
              <a:rPr lang="en-US" sz="2800" dirty="0" smtClean="0"/>
              <a:t>Mechanical Engineering apps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7142833" cy="42265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Some applications for 3D designing in the field of Mechanical Engineering</a:t>
            </a:r>
          </a:p>
          <a:p>
            <a:pPr lvl="1"/>
            <a:r>
              <a:rPr lang="en-US" sz="2200" dirty="0" smtClean="0"/>
              <a:t>AUTODESK </a:t>
            </a:r>
          </a:p>
          <a:p>
            <a:pPr lvl="1"/>
            <a:r>
              <a:rPr lang="en-US" sz="2200" dirty="0" smtClean="0"/>
              <a:t>INVENTOR</a:t>
            </a:r>
          </a:p>
          <a:p>
            <a:pPr lvl="1"/>
            <a:r>
              <a:rPr lang="en-US" sz="2200" dirty="0" smtClean="0"/>
              <a:t>Etc.</a:t>
            </a:r>
          </a:p>
          <a:p>
            <a:r>
              <a:rPr lang="en-US" sz="2400" dirty="0" smtClean="0"/>
              <a:t>All these application needs heavy math at back end. </a:t>
            </a:r>
          </a:p>
          <a:p>
            <a:r>
              <a:rPr lang="en-US" sz="2400" dirty="0" smtClean="0"/>
              <a:t>As in given figure there are Force, Rotation, Momentum and Velocity involved.</a:t>
            </a:r>
          </a:p>
          <a:p>
            <a:r>
              <a:rPr lang="en-US" sz="2400" dirty="0" smtClean="0"/>
              <a:t>By changing one quantity effects other quantities and the changes can be measured/observed through computer</a:t>
            </a:r>
            <a:endParaRPr lang="en-US" sz="2400" dirty="0"/>
          </a:p>
        </p:txBody>
      </p:sp>
      <p:pic>
        <p:nvPicPr>
          <p:cNvPr id="1028" name="Picture 4" descr="Image result for 3d design civil engineering app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232" y="1930400"/>
            <a:ext cx="3457575" cy="32004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470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of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>
            <a:normAutofit/>
          </a:bodyPr>
          <a:lstStyle/>
          <a:p>
            <a:r>
              <a:rPr lang="en-US" sz="2400" dirty="0"/>
              <a:t>In mathematical terms, an </a:t>
            </a:r>
            <a:r>
              <a:rPr lang="en-US" sz="2400" b="1" i="1" dirty="0"/>
              <a:t>optimization problem</a:t>
            </a:r>
            <a:r>
              <a:rPr lang="en-US" sz="2400" dirty="0"/>
              <a:t> is the problem of finding the </a:t>
            </a:r>
            <a:r>
              <a:rPr lang="en-US" sz="2400" i="1" dirty="0"/>
              <a:t>best</a:t>
            </a:r>
            <a:r>
              <a:rPr lang="en-US" sz="2400" dirty="0"/>
              <a:t> solution from among the set of </a:t>
            </a:r>
            <a:r>
              <a:rPr lang="en-US" sz="2400" dirty="0" smtClean="0"/>
              <a:t>all</a:t>
            </a:r>
            <a:r>
              <a:rPr lang="en-US" sz="2400" dirty="0"/>
              <a:t> </a:t>
            </a:r>
            <a:r>
              <a:rPr lang="en-US" sz="2400" i="1" dirty="0"/>
              <a:t>feasible</a:t>
            </a:r>
            <a:r>
              <a:rPr lang="en-US" sz="2400" dirty="0"/>
              <a:t> solutions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In simple terms optimization is choosing </a:t>
            </a:r>
            <a:r>
              <a:rPr lang="en-US" sz="2400" dirty="0" smtClean="0">
                <a:solidFill>
                  <a:srgbClr val="0070C0"/>
                </a:solidFill>
              </a:rPr>
              <a:t>INPUTS </a:t>
            </a:r>
            <a:r>
              <a:rPr lang="en-US" sz="2400" dirty="0" smtClean="0"/>
              <a:t>that will result in the best possible </a:t>
            </a:r>
            <a:r>
              <a:rPr lang="en-US" sz="2400" dirty="0" smtClean="0">
                <a:solidFill>
                  <a:srgbClr val="0070C0"/>
                </a:solidFill>
              </a:rPr>
              <a:t>OUTPUTS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13" y="4372471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49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9367"/>
            <a:ext cx="5600636" cy="4621995"/>
          </a:xfrm>
        </p:spPr>
        <p:txBody>
          <a:bodyPr>
            <a:noAutofit/>
          </a:bodyPr>
          <a:lstStyle/>
          <a:p>
            <a:r>
              <a:rPr lang="en-US" sz="2200" dirty="0"/>
              <a:t>Let’s take a look at a very simple example of an optimization problem: </a:t>
            </a:r>
            <a:endParaRPr lang="en-US" sz="2200" dirty="0" smtClean="0"/>
          </a:p>
          <a:p>
            <a:r>
              <a:rPr lang="en-US" sz="2200" dirty="0" smtClean="0"/>
              <a:t>Given </a:t>
            </a:r>
            <a:r>
              <a:rPr lang="en-US" sz="2200" dirty="0"/>
              <a:t>a parabola, chose x to get the </a:t>
            </a:r>
            <a:r>
              <a:rPr lang="en-US" sz="2400" b="1" dirty="0">
                <a:solidFill>
                  <a:srgbClr val="FF0000"/>
                </a:solidFill>
              </a:rPr>
              <a:t>largest y</a:t>
            </a:r>
            <a:r>
              <a:rPr lang="en-US" sz="2200" dirty="0"/>
              <a:t>. We can try different x values to see the resulting y value. </a:t>
            </a:r>
            <a:endParaRPr lang="en-US" sz="2200" dirty="0" smtClean="0"/>
          </a:p>
          <a:p>
            <a:r>
              <a:rPr lang="en-US" sz="2200" dirty="0" smtClean="0"/>
              <a:t>Eventually </a:t>
            </a:r>
            <a:r>
              <a:rPr lang="en-US" sz="2200" dirty="0"/>
              <a:t>we can find the </a:t>
            </a:r>
            <a:r>
              <a:rPr lang="en-US" sz="2200" dirty="0">
                <a:solidFill>
                  <a:srgbClr val="0070C0"/>
                </a:solidFill>
              </a:rPr>
              <a:t>maximum y </a:t>
            </a:r>
            <a:r>
              <a:rPr lang="en-US" sz="2200" dirty="0"/>
              <a:t>value by choosing </a:t>
            </a:r>
            <a:r>
              <a:rPr lang="en-US" sz="2200" dirty="0" smtClean="0">
                <a:solidFill>
                  <a:srgbClr val="0070C0"/>
                </a:solidFill>
              </a:rPr>
              <a:t>Best X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You </a:t>
            </a:r>
            <a:r>
              <a:rPr lang="en-US" sz="2200" dirty="0"/>
              <a:t>may also have solved this type of problem in calculus class by taking the derivative of the parabola and setting it equal to zero.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7403" y="1602853"/>
            <a:ext cx="5504597" cy="33990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399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12123" y="309576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Where can we use OPTIMIZATION?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756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/>
            <a:r>
              <a:rPr lang="en-US" sz="2000" dirty="0"/>
              <a:t>Designing a bridge that can carry the maximum load possible for a given cost</a:t>
            </a:r>
            <a:r>
              <a:rPr lang="en-US" sz="2000" dirty="0" smtClean="0"/>
              <a:t>.</a:t>
            </a:r>
          </a:p>
          <a:p>
            <a:pPr marL="342900" lvl="1" indent="-342900"/>
            <a:r>
              <a:rPr lang="en-US" sz="2000" dirty="0" smtClean="0"/>
              <a:t>Input is Design and output is to Maximize Load Bearing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46" y="3639097"/>
            <a:ext cx="7172325" cy="2809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3" y="609600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2704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Airplane Wing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/>
              <a:t>Design an airplane wing to minimize weight while maintaining strength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Input is Wing Design and output is to Minimize Weight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42" y="3655777"/>
            <a:ext cx="7162800" cy="2615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3" y="619430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1875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Selecting the best set of stocks to invest in to maximize returns based on predicted performance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Input is Stock Portfolio and Output is to maximize returns on investment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50" y="3875964"/>
            <a:ext cx="6962704" cy="2516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3" y="609600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82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Warehouse 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Choosing the optimal location for a warehouse to minimize shipment times to potential customers. 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3269587"/>
            <a:ext cx="7553325" cy="2771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3" y="607805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9676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254299" cy="1320800"/>
          </a:xfrm>
        </p:spPr>
        <p:txBody>
          <a:bodyPr/>
          <a:lstStyle/>
          <a:p>
            <a:r>
              <a:rPr lang="en-US" dirty="0"/>
              <a:t>Temperature control of a chemical reaction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Controlling the temperature of a chemical reaction throughout a process to maximize the purity of a desired product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04" y="3392727"/>
            <a:ext cx="7658100" cy="280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3" y="618882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80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mathematics?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2197"/>
            <a:ext cx="7920756" cy="4499165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Mathematics is defined as the science which deals with 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logic of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shape, quantity and arrangement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During ancient times in Egypt, the Egyptians used math's and complex mathematic equations like geometry and algebra. That is how they managed to build the pyramids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Mathematics is </a:t>
            </a:r>
            <a:r>
              <a:rPr lang="en-US" sz="2400" dirty="0" smtClean="0">
                <a:solidFill>
                  <a:schemeClr val="tx1"/>
                </a:solidFill>
              </a:rPr>
              <a:t>basically related </a:t>
            </a:r>
            <a:r>
              <a:rPr lang="en-US" sz="2400" dirty="0">
                <a:solidFill>
                  <a:schemeClr val="tx1"/>
                </a:solidFill>
              </a:rPr>
              <a:t>to </a:t>
            </a:r>
            <a:r>
              <a:rPr lang="en-US" sz="2400" dirty="0" smtClean="0">
                <a:solidFill>
                  <a:schemeClr val="tx1"/>
                </a:solidFill>
              </a:rPr>
              <a:t>understanding structure.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1"/>
                </a:solidFill>
              </a:rPr>
              <a:t>is used to </a:t>
            </a:r>
            <a:r>
              <a:rPr lang="en-US" sz="2400" dirty="0" smtClean="0">
                <a:solidFill>
                  <a:schemeClr val="tx1"/>
                </a:solidFill>
              </a:rPr>
              <a:t>do logical </a:t>
            </a:r>
            <a:r>
              <a:rPr lang="en-US" sz="2400" dirty="0">
                <a:solidFill>
                  <a:schemeClr val="tx1"/>
                </a:solidFill>
              </a:rPr>
              <a:t>analysis, make </a:t>
            </a:r>
            <a:r>
              <a:rPr lang="en-US" sz="2400" dirty="0" smtClean="0">
                <a:solidFill>
                  <a:schemeClr val="tx1"/>
                </a:solidFill>
              </a:rPr>
              <a:t>relevant calculations </a:t>
            </a:r>
            <a:r>
              <a:rPr lang="en-US" sz="2400" dirty="0">
                <a:solidFill>
                  <a:schemeClr val="tx1"/>
                </a:solidFill>
              </a:rPr>
              <a:t>and eventually </a:t>
            </a:r>
            <a:r>
              <a:rPr lang="en-US" sz="2400" dirty="0" smtClean="0">
                <a:solidFill>
                  <a:schemeClr val="tx1"/>
                </a:solidFill>
              </a:rPr>
              <a:t>to deduce conclusions and pattern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pyramid-dimen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591" y="1739330"/>
            <a:ext cx="2791725" cy="2791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6305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057599" cy="132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Space Shuttle / Suborbital Vehicle trajectory optimization</a:t>
            </a:r>
            <a:r>
              <a:rPr lang="en-US" smtClean="0"/>
              <a:t/>
            </a:r>
            <a:br>
              <a:rPr lang="en-US" smtClean="0"/>
            </a:br>
            <a:endParaRPr lang="en-US" sz="27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914535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Even optimization is involved in life critical missions</a:t>
            </a:r>
          </a:p>
          <a:p>
            <a:r>
              <a:rPr lang="en-US" sz="2000" dirty="0" smtClean="0"/>
              <a:t>Trajectory of space shuttle is calculated and optimized to its target position by minimizing fuel cost and time.</a:t>
            </a:r>
          </a:p>
          <a:p>
            <a:endParaRPr lang="en-US" sz="2000" dirty="0" smtClean="0"/>
          </a:p>
        </p:txBody>
      </p:sp>
      <p:pic>
        <p:nvPicPr>
          <p:cNvPr id="2052" name="Picture 4" descr="Image result for trajectory of space shuttl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229" y="0"/>
            <a:ext cx="542925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57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Continue…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 you can see, optimization is a powerful tool in many applications. </a:t>
            </a:r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is just a small sampling of the many fields that make use of optimization techniques to improve the quality of their solutions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If </a:t>
            </a:r>
            <a:r>
              <a:rPr lang="en-US" sz="2400" dirty="0"/>
              <a:t>something can be modeled mathematically, it can usually be optimized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938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1" y="2209800"/>
            <a:ext cx="240030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3835400"/>
            <a:ext cx="11557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2717800"/>
            <a:ext cx="2717800" cy="147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899640228"/>
              </p:ext>
            </p:extLst>
          </p:nvPr>
        </p:nvGraphicFramePr>
        <p:xfrm>
          <a:off x="2230677" y="990600"/>
          <a:ext cx="7388227" cy="3495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08000" y="381000"/>
            <a:ext cx="10972800" cy="1219200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3700" dirty="0"/>
              <a:t>Housing price prediction.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8843" y="2094673"/>
            <a:ext cx="1189166" cy="677104"/>
          </a:xfrm>
          <a:prstGeom prst="rect">
            <a:avLst/>
          </a:prstGeom>
          <a:noFill/>
        </p:spPr>
        <p:txBody>
          <a:bodyPr vert="horz" wrap="none" lIns="121917" tIns="60958" rIns="121917" bIns="60958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93224" y="4454704"/>
            <a:ext cx="1567090" cy="400105"/>
          </a:xfrm>
          <a:prstGeom prst="rect">
            <a:avLst/>
          </a:prstGeom>
          <a:noFill/>
        </p:spPr>
        <p:txBody>
          <a:bodyPr vert="horz" wrap="none" lIns="121917" tIns="60958" rIns="121917" bIns="60958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400800" y="5245595"/>
            <a:ext cx="5486400" cy="1219200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u="sng" dirty="0"/>
              <a:t>Regression:</a:t>
            </a:r>
            <a:r>
              <a:rPr lang="en-US" dirty="0"/>
              <a:t> Predict continuous valued output (price)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8000" y="5245595"/>
            <a:ext cx="5486400" cy="1219200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u="sng" dirty="0"/>
              <a:t>Supervised Learning</a:t>
            </a:r>
          </a:p>
          <a:p>
            <a:pPr>
              <a:buFont typeface="Arial" pitchFamily="34" charset="0"/>
              <a:buNone/>
            </a:pPr>
            <a:r>
              <a:rPr lang="en-US" dirty="0"/>
              <a:t>“right answers” given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994400" y="5359400"/>
            <a:ext cx="0" cy="142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p14="http://schemas.microsoft.com/office/powerpoint/2010/main"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3830400" y="3357120"/>
              <a:ext cx="480" cy="48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0280" y="251532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8">
            <p14:nvContentPartPr>
              <p14:cNvPr id="23" name="Ink 22"/>
              <p14:cNvContentPartPr/>
              <p14:nvPr/>
            </p14:nvContentPartPr>
            <p14:xfrm>
              <a:off x="3830400" y="1296960"/>
              <a:ext cx="4764480" cy="20606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8840" y="964080"/>
                <a:ext cx="3588480" cy="15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0">
            <p14:nvContentPartPr>
              <p14:cNvPr id="25" name="Ink 24"/>
              <p14:cNvContentPartPr/>
              <p14:nvPr/>
            </p14:nvContentPartPr>
            <p14:xfrm>
              <a:off x="7531040" y="3035480"/>
              <a:ext cx="480" cy="48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36400" y="2264730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2">
            <p14:nvContentPartPr>
              <p14:cNvPr id="27" name="Ink 26"/>
              <p14:cNvContentPartPr/>
              <p14:nvPr/>
            </p14:nvContentPartPr>
            <p14:xfrm>
              <a:off x="4029600" y="1726080"/>
              <a:ext cx="4289280" cy="181296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13560" y="1283760"/>
                <a:ext cx="3234960" cy="13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="" xmlns:p14="http://schemas.microsoft.com/office/powerpoint/2010/main" val="319908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1500631" y="1498600"/>
            <a:ext cx="0" cy="363404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1281461" y="4929445"/>
            <a:ext cx="479771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02212" y="5246096"/>
            <a:ext cx="1923021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/>
              <a:t>Tumor Size</a:t>
            </a:r>
            <a:endParaRPr lang="en-US" sz="27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508001" y="3074937"/>
            <a:ext cx="812076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dirty="0"/>
              <a:t>Age</a:t>
            </a:r>
            <a:endParaRPr lang="en-US" sz="2700" baseline="-25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77431" y="1498600"/>
            <a:ext cx="5384800" cy="3251200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7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600201"/>
            <a:ext cx="3886200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600200"/>
            <a:ext cx="38735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39" y="1590153"/>
            <a:ext cx="3860800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99727" y="6149591"/>
            <a:ext cx="543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 Problem (predicting a discrete label)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482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3141"/>
            <a:ext cx="6651514" cy="4626590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smtClean="0"/>
              <a:t>In Computer Science, graph is a collection of connected </a:t>
            </a:r>
            <a:r>
              <a:rPr lang="en-US" sz="2200" dirty="0" smtClean="0">
                <a:solidFill>
                  <a:srgbClr val="0070C0"/>
                </a:solidFill>
              </a:rPr>
              <a:t>NODES</a:t>
            </a:r>
            <a:r>
              <a:rPr lang="en-US" sz="2200" dirty="0" smtClean="0"/>
              <a:t> (vertices) with the help of </a:t>
            </a:r>
            <a:r>
              <a:rPr lang="en-US" sz="2200" dirty="0" smtClean="0">
                <a:solidFill>
                  <a:srgbClr val="0070C0"/>
                </a:solidFill>
              </a:rPr>
              <a:t>EDGES </a:t>
            </a:r>
            <a:r>
              <a:rPr lang="en-US" sz="2200" dirty="0" smtClean="0"/>
              <a:t>(links)</a:t>
            </a:r>
          </a:p>
          <a:p>
            <a:r>
              <a:rPr lang="en-US" sz="2200" dirty="0" smtClean="0"/>
              <a:t>A </a:t>
            </a:r>
            <a:r>
              <a:rPr lang="en-US" sz="2200" dirty="0" smtClean="0">
                <a:solidFill>
                  <a:srgbClr val="0070C0"/>
                </a:solidFill>
              </a:rPr>
              <a:t>node </a:t>
            </a:r>
            <a:r>
              <a:rPr lang="en-US" sz="2200" dirty="0" smtClean="0"/>
              <a:t>is</a:t>
            </a:r>
            <a:r>
              <a:rPr lang="en-US" sz="2400" dirty="0" smtClean="0"/>
              <a:t> </a:t>
            </a:r>
            <a:r>
              <a:rPr lang="en-US" sz="2400" dirty="0"/>
              <a:t>a </a:t>
            </a:r>
            <a:r>
              <a:rPr lang="en-US" sz="2400" dirty="0" smtClean="0"/>
              <a:t>thing or an </a:t>
            </a:r>
            <a:r>
              <a:rPr lang="en-US" sz="2400" dirty="0"/>
              <a:t>entity and we can </a:t>
            </a:r>
            <a:r>
              <a:rPr lang="en-US" sz="2400" dirty="0" smtClean="0"/>
              <a:t>assign some </a:t>
            </a:r>
            <a:r>
              <a:rPr lang="en-US" sz="2400" dirty="0"/>
              <a:t>value to it, so a </a:t>
            </a:r>
            <a:r>
              <a:rPr lang="en-US" sz="2400" dirty="0" smtClean="0"/>
              <a:t>person, a car and a city are examples </a:t>
            </a:r>
            <a:r>
              <a:rPr lang="en-US" sz="2400" dirty="0"/>
              <a:t>of a </a:t>
            </a:r>
            <a:r>
              <a:rPr lang="en-US" sz="2400" dirty="0" smtClean="0"/>
              <a:t>node.</a:t>
            </a:r>
            <a:endParaRPr lang="en-US" sz="2200" dirty="0" smtClean="0"/>
          </a:p>
          <a:p>
            <a:r>
              <a:rPr lang="en-US" sz="2200" dirty="0" smtClean="0"/>
              <a:t>An </a:t>
            </a:r>
            <a:r>
              <a:rPr lang="en-US" sz="2200" dirty="0" smtClean="0">
                <a:solidFill>
                  <a:srgbClr val="0070C0"/>
                </a:solidFill>
              </a:rPr>
              <a:t>edge</a:t>
            </a:r>
            <a:r>
              <a:rPr lang="en-US" sz="2200" dirty="0" smtClean="0"/>
              <a:t> can</a:t>
            </a:r>
            <a:r>
              <a:rPr lang="en-US" sz="2400" dirty="0" smtClean="0"/>
              <a:t> </a:t>
            </a:r>
            <a:r>
              <a:rPr lang="en-US" sz="2400" dirty="0"/>
              <a:t>be define as a relation of some sort between two or more nodes</a:t>
            </a:r>
            <a:endParaRPr lang="en-US" sz="2200" dirty="0" smtClean="0"/>
          </a:p>
          <a:p>
            <a:r>
              <a:rPr lang="en-US" sz="2200" dirty="0" smtClean="0"/>
              <a:t>A </a:t>
            </a:r>
            <a:r>
              <a:rPr lang="en-US" sz="2200" dirty="0"/>
              <a:t>perfect layman's example might be </a:t>
            </a:r>
            <a:r>
              <a:rPr lang="en-US" sz="2200" b="1" dirty="0" smtClean="0"/>
              <a:t>Facebook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The </a:t>
            </a:r>
            <a:r>
              <a:rPr lang="en-US" sz="2200" dirty="0"/>
              <a:t>network of you, your friends, and their friends </a:t>
            </a:r>
            <a:r>
              <a:rPr lang="en-US" sz="2200" dirty="0" smtClean="0"/>
              <a:t>etc. </a:t>
            </a:r>
            <a:r>
              <a:rPr lang="en-US" sz="2200" dirty="0"/>
              <a:t>are collectively </a:t>
            </a:r>
            <a:r>
              <a:rPr lang="en-US" sz="2200" dirty="0" smtClean="0"/>
              <a:t>referred </a:t>
            </a:r>
            <a:r>
              <a:rPr lang="en-US" sz="2200" dirty="0"/>
              <a:t>to as the </a:t>
            </a:r>
            <a:r>
              <a:rPr lang="en-US" sz="2200" b="1" dirty="0"/>
              <a:t>social </a:t>
            </a:r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</a:rPr>
              <a:t>graph</a:t>
            </a:r>
          </a:p>
          <a:p>
            <a:r>
              <a:rPr lang="en-US" sz="2200" dirty="0" smtClean="0"/>
              <a:t>Here people are nodes connected through friendship edges</a:t>
            </a:r>
          </a:p>
          <a:p>
            <a:pPr marL="0" indent="0">
              <a:buNone/>
            </a:pPr>
            <a:endParaRPr lang="en-US" sz="2200" dirty="0" smtClean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70" y="3704598"/>
            <a:ext cx="4416330" cy="3153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nodes and ed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70" y="79914"/>
            <a:ext cx="3340504" cy="30064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4893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5" name="Picture 3" descr="C:\Users\Saad\Desktop\di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338" y="1166813"/>
            <a:ext cx="9839325" cy="4524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9" name="Picture 3" descr="C:\Users\Saad\Desktop\graph_example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043113"/>
            <a:ext cx="5181600" cy="2771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8549"/>
            <a:ext cx="6001871" cy="45128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Similarly we can shows connected cities using graph as in given figure</a:t>
            </a:r>
          </a:p>
          <a:p>
            <a:r>
              <a:rPr lang="en-US" sz="2400" dirty="0" smtClean="0"/>
              <a:t>Cities are represented as nodes (vertices) and the road’s distance is represented on edges.</a:t>
            </a:r>
          </a:p>
          <a:p>
            <a:endParaRPr lang="en-US" sz="2400" dirty="0"/>
          </a:p>
        </p:txBody>
      </p:sp>
      <p:pic>
        <p:nvPicPr>
          <p:cNvPr id="4098" name="Picture 2" descr="Image result for graph of ci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05" y="1403726"/>
            <a:ext cx="5512795" cy="43488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790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9" name="Picture 7" descr="C:\Users\Saad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9187" y="691736"/>
            <a:ext cx="6997630" cy="457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AutoShape 5" descr="C:\Users\Saad\Desktop\53d59484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3" name="Picture 7" descr="C:\Users\Saad\Desktop\Captu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0927" y="1135863"/>
            <a:ext cx="6399963" cy="41413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557116" y="5848141"/>
            <a:ext cx="344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Weighted and undirected graph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Math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the importance of the ground in building? </a:t>
            </a:r>
            <a:endParaRPr lang="en-US" sz="2400" dirty="0" smtClean="0"/>
          </a:p>
          <a:p>
            <a:r>
              <a:rPr lang="en-US" sz="2400" dirty="0" smtClean="0"/>
              <a:t>If </a:t>
            </a:r>
            <a:r>
              <a:rPr lang="en-US" sz="2400" dirty="0"/>
              <a:t>you don’t have an understanding of the foundation on which you place a structure, that structure may be fairly wobbly and will fail over time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Same is the case here with Computer Science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0062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Alternate Representation</a:t>
            </a:r>
            <a:endParaRPr lang="en-US" dirty="0"/>
          </a:p>
        </p:txBody>
      </p:sp>
      <p:pic>
        <p:nvPicPr>
          <p:cNvPr id="30723" name="Picture 3" descr="C:\Users\Saad\Desktop\Weighted-Graph-Adjacency-Matri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8800" y="1669440"/>
            <a:ext cx="6422781" cy="4133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 descr="C:\Users\Saad\Desktop\Adjacency Matrix Representation of Undirected Grap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6625" y="813695"/>
            <a:ext cx="7564467" cy="4310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699" name="Picture 3" descr="C:\Users\Saad\Desktop\Captu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571" y="775380"/>
            <a:ext cx="9173817" cy="343487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00589" y="4531807"/>
            <a:ext cx="573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Adjacency Matrix for Directed and </a:t>
            </a:r>
            <a:r>
              <a:rPr lang="en-US" dirty="0" err="1" smtClean="0"/>
              <a:t>UnWeighted</a:t>
            </a:r>
            <a:r>
              <a:rPr lang="en-US" dirty="0" smtClean="0"/>
              <a:t> Graph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3430" y="3107141"/>
            <a:ext cx="5805352" cy="1320800"/>
          </a:xfrm>
        </p:spPr>
        <p:txBody>
          <a:bodyPr/>
          <a:lstStyle/>
          <a:p>
            <a:r>
              <a:rPr lang="en-US" dirty="0"/>
              <a:t>Working with Graphs</a:t>
            </a:r>
          </a:p>
        </p:txBody>
      </p:sp>
    </p:spTree>
    <p:extLst>
      <p:ext uri="{BB962C8B-B14F-4D97-AF65-F5344CB8AC3E}">
        <p14:creationId xmlns="" xmlns:p14="http://schemas.microsoft.com/office/powerpoint/2010/main" val="73607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Point to Ponder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7098336" cy="3880773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Do you </a:t>
            </a:r>
            <a:r>
              <a:rPr lang="en-US" sz="2400" dirty="0" smtClean="0">
                <a:solidFill>
                  <a:srgbClr val="FF0000"/>
                </a:solidFill>
              </a:rPr>
              <a:t>know: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</a:rPr>
              <a:t>How does </a:t>
            </a:r>
            <a:r>
              <a:rPr lang="en-US" sz="2200" dirty="0" err="1">
                <a:solidFill>
                  <a:srgbClr val="0070C0"/>
                </a:solidFill>
              </a:rPr>
              <a:t>facebook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suggest friends?</a:t>
            </a:r>
            <a:endParaRPr lang="en-US" sz="2200" dirty="0"/>
          </a:p>
          <a:p>
            <a:endParaRPr lang="en-US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43" y="2590899"/>
            <a:ext cx="5431323" cy="38781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8685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shortest path between two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819000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Finding shortest path</a:t>
            </a:r>
          </a:p>
          <a:p>
            <a:r>
              <a:rPr lang="en-US" sz="2400" dirty="0" smtClean="0"/>
              <a:t>Can you find the shortest path between node 1 and 5 in </a:t>
            </a:r>
            <a:r>
              <a:rPr lang="en-US" sz="2400" smtClean="0"/>
              <a:t>given graph?</a:t>
            </a:r>
            <a:endParaRPr lang="en-US" sz="2400" dirty="0"/>
          </a:p>
        </p:txBody>
      </p:sp>
      <p:pic>
        <p:nvPicPr>
          <p:cNvPr id="5122" name="Picture 2" descr="Image result for shortest path between citi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04" y="1930400"/>
            <a:ext cx="4579312" cy="3592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0948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Can you find the shortest path from Lahore to </a:t>
            </a:r>
            <a:r>
              <a:rPr lang="en-US" sz="2000" dirty="0" err="1" smtClean="0"/>
              <a:t>Gujrat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14" y="2090030"/>
            <a:ext cx="7818817" cy="42766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10483" y="5540991"/>
            <a:ext cx="805218" cy="825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0371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1255"/>
            <a:ext cx="8596668" cy="4540108"/>
          </a:xfrm>
        </p:spPr>
        <p:txBody>
          <a:bodyPr>
            <a:normAutofit/>
          </a:bodyPr>
          <a:lstStyle/>
          <a:p>
            <a:r>
              <a:rPr lang="en-US" sz="2000" dirty="0"/>
              <a:t>A function relates an input to an output.</a:t>
            </a:r>
          </a:p>
          <a:p>
            <a:r>
              <a:rPr lang="en-US" sz="2000" dirty="0" smtClean="0"/>
              <a:t>It </a:t>
            </a:r>
            <a:r>
              <a:rPr lang="en-US" sz="2000" dirty="0"/>
              <a:t>is like a machine that has an input and an </a:t>
            </a:r>
            <a:r>
              <a:rPr lang="en-US" sz="2000" dirty="0" smtClean="0"/>
              <a:t>output. And </a:t>
            </a:r>
            <a:r>
              <a:rPr lang="en-US" sz="2000" dirty="0"/>
              <a:t>the output is related </a:t>
            </a:r>
            <a:r>
              <a:rPr lang="en-US" sz="2000" dirty="0" smtClean="0"/>
              <a:t>somehow </a:t>
            </a:r>
            <a:r>
              <a:rPr lang="en-US" sz="2000" dirty="0"/>
              <a:t>to the </a:t>
            </a:r>
            <a:r>
              <a:rPr lang="en-US" sz="2000" dirty="0" smtClean="0"/>
              <a:t>input</a:t>
            </a:r>
          </a:p>
          <a:p>
            <a:endParaRPr lang="en-US" sz="2000" dirty="0"/>
          </a:p>
          <a:p>
            <a:r>
              <a:rPr lang="en-US" sz="2000" dirty="0" smtClean="0"/>
              <a:t>Representation of a function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181563" y="6488668"/>
            <a:ext cx="543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https://www.mathsisfun.com/sets/function.html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79" y="3853195"/>
            <a:ext cx="4456577" cy="17696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0469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function </a:t>
            </a:r>
            <a:r>
              <a:rPr lang="en-US" b="1" i="1" dirty="0"/>
              <a:t>relates</a:t>
            </a:r>
            <a:r>
              <a:rPr lang="en-US" dirty="0"/>
              <a:t> an input to an output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FF0000"/>
                </a:solidFill>
              </a:rPr>
              <a:t>How?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1" y="1767481"/>
            <a:ext cx="7928475" cy="49745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783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function has a special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2197"/>
            <a:ext cx="8596668" cy="449916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It </a:t>
            </a:r>
            <a:r>
              <a:rPr lang="en-US" sz="2400" dirty="0"/>
              <a:t>must work for </a:t>
            </a:r>
            <a:r>
              <a:rPr lang="en-US" sz="2400" b="1" dirty="0"/>
              <a:t>every</a:t>
            </a:r>
            <a:r>
              <a:rPr lang="en-US" sz="2400" dirty="0"/>
              <a:t> possible input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And </a:t>
            </a:r>
            <a:r>
              <a:rPr lang="en-US" sz="2400" dirty="0"/>
              <a:t>it has only </a:t>
            </a:r>
            <a:r>
              <a:rPr lang="en-US" sz="2400" b="1" dirty="0"/>
              <a:t>one relationship</a:t>
            </a:r>
            <a:r>
              <a:rPr lang="en-US" sz="2400" dirty="0"/>
              <a:t> for each input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05" y="2871179"/>
            <a:ext cx="9165326" cy="22294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43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723331"/>
            <a:ext cx="9599430" cy="5318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Mathematics is prominent at every layer of Computing</a:t>
            </a:r>
            <a:r>
              <a:rPr lang="en-US" sz="2400" dirty="0" smtClean="0">
                <a:solidFill>
                  <a:srgbClr val="0070C0"/>
                </a:solidFill>
              </a:rPr>
              <a:t>:</a:t>
            </a:r>
          </a:p>
          <a:p>
            <a:r>
              <a:rPr lang="en-US" sz="2400" dirty="0"/>
              <a:t>The lowest layer with ALU performing the </a:t>
            </a:r>
            <a:r>
              <a:rPr lang="en-US" sz="2400" dirty="0" smtClean="0"/>
              <a:t>Arithmetic </a:t>
            </a:r>
            <a:r>
              <a:rPr lang="en-US" sz="2400" dirty="0"/>
              <a:t>and logical operations.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middle layer with Operating system making use of mathematics and algorithms for process management, memory management, disk management, networking operations and more.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upper layer with all sort of application and system software using all sort of algorithms to create all sort of magic.</a:t>
            </a:r>
          </a:p>
          <a:p>
            <a:r>
              <a:rPr lang="en-US" sz="2400" dirty="0"/>
              <a:t>Right now, when you are reading </a:t>
            </a:r>
            <a:r>
              <a:rPr lang="en-US" sz="2400" i="1" dirty="0"/>
              <a:t>this</a:t>
            </a:r>
            <a:r>
              <a:rPr lang="en-US" sz="2400" dirty="0"/>
              <a:t> text, there is mathematics going on behind the scenes to render it on your screen taking into account specific </a:t>
            </a:r>
            <a:r>
              <a:rPr lang="en-US" sz="2400" dirty="0">
                <a:solidFill>
                  <a:srgbClr val="0070C0"/>
                </a:solidFill>
              </a:rPr>
              <a:t>font </a:t>
            </a:r>
            <a:r>
              <a:rPr lang="en-US" sz="2400">
                <a:solidFill>
                  <a:srgbClr val="0070C0"/>
                </a:solidFill>
              </a:rPr>
              <a:t>face/size/color/monitor's </a:t>
            </a:r>
            <a:r>
              <a:rPr lang="en-US" sz="2400" smtClean="0">
                <a:solidFill>
                  <a:srgbClr val="0070C0"/>
                </a:solidFill>
              </a:rPr>
              <a:t>X,Y </a:t>
            </a:r>
            <a:r>
              <a:rPr lang="en-US" sz="2400" dirty="0">
                <a:solidFill>
                  <a:srgbClr val="0070C0"/>
                </a:solidFill>
              </a:rPr>
              <a:t>coordinates</a:t>
            </a:r>
            <a:r>
              <a:rPr lang="en-US" sz="2400" dirty="0"/>
              <a:t> etc. with different algorithms contributing to the final result.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4429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057" y="2790092"/>
            <a:ext cx="3531251" cy="597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End of Lecture 04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529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Can you decipher (Decode) the following messages?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YTIVITCA </a:t>
            </a:r>
            <a:r>
              <a:rPr lang="en-US" sz="2000" dirty="0"/>
              <a:t>TSRIF SI SIHT STNEDUTS </a:t>
            </a:r>
            <a:r>
              <a:rPr lang="en-US" sz="2000" dirty="0" smtClean="0"/>
              <a:t>OLLEH 	</a:t>
            </a:r>
            <a:r>
              <a:rPr lang="en-US" sz="2000" dirty="0" smtClean="0">
                <a:solidFill>
                  <a:srgbClr val="0070C0"/>
                </a:solidFill>
              </a:rPr>
              <a:t>Hint: reverse string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2. </a:t>
            </a:r>
            <a:r>
              <a:rPr lang="en-US" sz="2000" dirty="0" smtClean="0"/>
              <a:t>XLI </a:t>
            </a:r>
            <a:r>
              <a:rPr lang="en-US" sz="2000" dirty="0"/>
              <a:t>JMVWX IBEQTPI AEW </a:t>
            </a:r>
            <a:r>
              <a:rPr lang="en-US" sz="2000" dirty="0" smtClean="0"/>
              <a:t>IEWC			</a:t>
            </a:r>
            <a:r>
              <a:rPr lang="en-US" sz="2000" dirty="0" smtClean="0">
                <a:solidFill>
                  <a:srgbClr val="0070C0"/>
                </a:solidFill>
              </a:rPr>
              <a:t>(Key is 4 and rotated rightward)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02632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Activity-02</a:t>
            </a:r>
            <a:br>
              <a:rPr lang="en-US" dirty="0" smtClean="0"/>
            </a:br>
            <a:r>
              <a:rPr lang="en-US" sz="2700" dirty="0" smtClean="0"/>
              <a:t>Represent the following graph in form of adjacency matrix</a:t>
            </a:r>
            <a:endParaRPr lang="en-US" dirty="0"/>
          </a:p>
        </p:txBody>
      </p:sp>
      <p:pic>
        <p:nvPicPr>
          <p:cNvPr id="3074" name="Picture 2" descr="Image result for adjacency matri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583" r="34528"/>
          <a:stretch/>
        </p:blipFill>
        <p:spPr bwMode="auto">
          <a:xfrm>
            <a:off x="0" y="2278560"/>
            <a:ext cx="4798248" cy="3575713"/>
          </a:xfrm>
          <a:prstGeom prst="ellipse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732916"/>
            <a:ext cx="3028950" cy="266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fully connected grap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988" y="2874996"/>
            <a:ext cx="2934269" cy="2382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795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Activity-03</a:t>
            </a:r>
            <a:br>
              <a:rPr lang="en-US" dirty="0" smtClean="0"/>
            </a:br>
            <a:r>
              <a:rPr lang="en-US" sz="2700" dirty="0" smtClean="0"/>
              <a:t>Draw graph from each of the following adjacency matrices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274" y="1723641"/>
            <a:ext cx="3321460" cy="3310814"/>
          </a:xfrm>
          <a:prstGeom prst="rect">
            <a:avLst/>
          </a:prstGeom>
        </p:spPr>
      </p:pic>
      <p:pic>
        <p:nvPicPr>
          <p:cNvPr id="3076" name="Picture 4" descr="Image result for adjacency matrix of directed grap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5626" t="12650"/>
          <a:stretch/>
        </p:blipFill>
        <p:spPr bwMode="auto">
          <a:xfrm>
            <a:off x="559557" y="2066877"/>
            <a:ext cx="3414199" cy="32284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 descr="C:\Users\Saad\Desktop\Untitl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41810" y="2295874"/>
            <a:ext cx="2887663" cy="28876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243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Activity-04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188" y="1690688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Can you find the shortest path from </a:t>
            </a:r>
            <a:r>
              <a:rPr lang="en-US" b="1" dirty="0" smtClean="0"/>
              <a:t>Lahore</a:t>
            </a:r>
            <a:r>
              <a:rPr lang="en-US" dirty="0" smtClean="0"/>
              <a:t> </a:t>
            </a:r>
            <a:r>
              <a:rPr lang="en-US" sz="2400" dirty="0" smtClean="0"/>
              <a:t>to </a:t>
            </a:r>
            <a:r>
              <a:rPr lang="en-US" b="1" dirty="0" err="1" smtClean="0"/>
              <a:t>Gujrat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693" y="2294747"/>
            <a:ext cx="7818817" cy="42766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921798" y="5772749"/>
            <a:ext cx="805218" cy="825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85" y="187890"/>
            <a:ext cx="56292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81496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453" y="2615822"/>
            <a:ext cx="7374846" cy="1320800"/>
          </a:xfrm>
        </p:spPr>
        <p:txBody>
          <a:bodyPr/>
          <a:lstStyle/>
          <a:p>
            <a:r>
              <a:rPr lang="en-US" dirty="0" smtClean="0"/>
              <a:t>Mathematics applications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855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Mathematics in 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51379"/>
            <a:ext cx="9012576" cy="4389983"/>
          </a:xfrm>
        </p:spPr>
        <p:txBody>
          <a:bodyPr>
            <a:normAutofit/>
          </a:bodyPr>
          <a:lstStyle/>
          <a:p>
            <a:r>
              <a:rPr lang="en-US" sz="2000" dirty="0"/>
              <a:t>Cryptography is a method of storing and transmitting data in a </a:t>
            </a:r>
            <a:r>
              <a:rPr lang="en-US" sz="2000" dirty="0">
                <a:solidFill>
                  <a:srgbClr val="0070C0"/>
                </a:solidFill>
              </a:rPr>
              <a:t>particular form</a:t>
            </a:r>
            <a:r>
              <a:rPr lang="en-US" sz="2000" dirty="0"/>
              <a:t> so that only those for whom it is intended can read and process it.</a:t>
            </a:r>
          </a:p>
        </p:txBody>
      </p:sp>
      <p:pic>
        <p:nvPicPr>
          <p:cNvPr id="4" name="Picture 4" descr="f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7273" b="53439"/>
          <a:stretch/>
        </p:blipFill>
        <p:spPr bwMode="auto">
          <a:xfrm>
            <a:off x="1136001" y="2391053"/>
            <a:ext cx="7679334" cy="291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59892" y="5392049"/>
            <a:ext cx="77200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sz="2400" dirty="0" smtClean="0">
                <a:solidFill>
                  <a:srgbClr val="0070C0"/>
                </a:solidFill>
              </a:rPr>
              <a:t>Plain Text:    </a:t>
            </a:r>
            <a:r>
              <a:rPr lang="en-US" sz="2400" dirty="0"/>
              <a:t>meet    me  after      the     toga   party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solidFill>
                  <a:srgbClr val="0070C0"/>
                </a:solidFill>
              </a:rPr>
              <a:t>C</a:t>
            </a:r>
            <a:r>
              <a:rPr lang="en-US" sz="2400" dirty="0" smtClean="0">
                <a:solidFill>
                  <a:srgbClr val="0070C0"/>
                </a:solidFill>
              </a:rPr>
              <a:t>ipher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PHHW PH DIWHU WKH WRJD </a:t>
            </a:r>
            <a:r>
              <a:rPr lang="en-US" sz="2400" dirty="0" smtClean="0"/>
              <a:t>SDUWB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sz="2400" dirty="0" smtClean="0">
                <a:solidFill>
                  <a:srgbClr val="7030A0"/>
                </a:solidFill>
              </a:rPr>
              <a:t>Each element is shifted 3 times to the right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064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36895"/>
            <a:ext cx="8596668" cy="1320800"/>
          </a:xfrm>
        </p:spPr>
        <p:txBody>
          <a:bodyPr/>
          <a:lstStyle/>
          <a:p>
            <a:r>
              <a:rPr lang="en-US" dirty="0" smtClean="0"/>
              <a:t>Image Processing &amp; Computer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855" y="1614678"/>
            <a:ext cx="4686237" cy="485855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Detecting/tracking Hurricanes</a:t>
            </a:r>
            <a:endParaRPr lang="en-US" sz="2400" dirty="0"/>
          </a:p>
          <a:p>
            <a:r>
              <a:rPr lang="en-US" sz="2400" dirty="0" smtClean="0"/>
              <a:t>Cancer/Tumor Detection </a:t>
            </a:r>
          </a:p>
          <a:p>
            <a:r>
              <a:rPr lang="en-US" sz="2400" dirty="0" smtClean="0"/>
              <a:t>Anomaly Detection </a:t>
            </a:r>
          </a:p>
          <a:p>
            <a:r>
              <a:rPr lang="en-US" sz="2400" dirty="0" smtClean="0"/>
              <a:t>Movement detection from satellite images</a:t>
            </a:r>
          </a:p>
          <a:p>
            <a:r>
              <a:rPr lang="en-US" sz="2400" dirty="0" smtClean="0"/>
              <a:t>…and many more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All these applications required heavy mathematical operations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2" y="326840"/>
            <a:ext cx="3562351" cy="2362200"/>
          </a:xfrm>
          <a:prstGeom prst="rect">
            <a:avLst/>
          </a:prstGeom>
        </p:spPr>
      </p:pic>
      <p:pic>
        <p:nvPicPr>
          <p:cNvPr id="4098" name="Picture 2" descr="Image result for anomaly detection in vid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772" y="2838381"/>
            <a:ext cx="3562350" cy="2362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umor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95" y="2834525"/>
            <a:ext cx="2140179" cy="2366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movement detection from satellite 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22" y="5349922"/>
            <a:ext cx="6682684" cy="14756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9647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1"/>
            <a:ext cx="7388493" cy="4110962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In robotics 3D linear and rotational motion are involved</a:t>
            </a:r>
          </a:p>
          <a:p>
            <a:r>
              <a:rPr lang="en-US" sz="2400" dirty="0" smtClean="0"/>
              <a:t>Understanding of different coordinate systems are necessary to describe position</a:t>
            </a:r>
          </a:p>
          <a:p>
            <a:pPr lvl="1"/>
            <a:r>
              <a:rPr lang="en-US" dirty="0"/>
              <a:t>Coordinates to describe position.</a:t>
            </a:r>
          </a:p>
          <a:p>
            <a:pPr lvl="2"/>
            <a:r>
              <a:rPr lang="en-US" sz="1800" dirty="0"/>
              <a:t>rectangular (</a:t>
            </a:r>
            <a:r>
              <a:rPr lang="en-US" sz="1800" dirty="0" err="1"/>
              <a:t>x,y,z</a:t>
            </a:r>
            <a:r>
              <a:rPr lang="en-US" sz="1800" dirty="0"/>
              <a:t>)</a:t>
            </a:r>
          </a:p>
          <a:p>
            <a:pPr lvl="2"/>
            <a:r>
              <a:rPr lang="en-US" sz="1800" dirty="0"/>
              <a:t>cylindrical (</a:t>
            </a:r>
            <a:r>
              <a:rPr lang="en-US" sz="1800" dirty="0" err="1"/>
              <a:t>r,</a:t>
            </a:r>
            <a:r>
              <a:rPr lang="en-US" sz="1800" dirty="0" err="1">
                <a:sym typeface="Symbol" panose="05050102010706020507" pitchFamily="18" charset="2"/>
              </a:rPr>
              <a:t></a:t>
            </a:r>
            <a:r>
              <a:rPr lang="en-US" sz="1800" dirty="0" err="1"/>
              <a:t>,</a:t>
            </a:r>
            <a:r>
              <a:rPr lang="en-US" sz="1800" dirty="0" err="1" smtClean="0"/>
              <a:t>z</a:t>
            </a:r>
            <a:r>
              <a:rPr lang="en-US" sz="1800" dirty="0" smtClean="0"/>
              <a:t>)</a:t>
            </a:r>
            <a:endParaRPr lang="en-US" sz="1800" dirty="0">
              <a:sym typeface="Symbol" panose="05050102010706020507" pitchFamily="18" charset="2"/>
            </a:endParaRPr>
          </a:p>
          <a:p>
            <a:pPr lvl="2"/>
            <a:r>
              <a:rPr lang="en-US" sz="1800" dirty="0">
                <a:sym typeface="Symbol" panose="05050102010706020507" pitchFamily="18" charset="2"/>
              </a:rPr>
              <a:t>spherical (r,</a:t>
            </a:r>
            <a:r>
              <a:rPr lang="en-US" sz="1800" dirty="0"/>
              <a:t>,</a:t>
            </a:r>
            <a:r>
              <a:rPr lang="en-US" sz="1800" dirty="0">
                <a:sym typeface="Symbol" panose="05050102010706020507" pitchFamily="18" charset="2"/>
              </a:rPr>
              <a:t></a:t>
            </a:r>
            <a:r>
              <a:rPr lang="en-US" sz="1800" dirty="0" smtClean="0"/>
              <a:t>)</a:t>
            </a:r>
          </a:p>
          <a:p>
            <a:r>
              <a:rPr lang="en-US" sz="2200" dirty="0" smtClean="0">
                <a:sym typeface="Symbol" panose="05050102010706020507" pitchFamily="18" charset="2"/>
              </a:rPr>
              <a:t>Similarly pose estimation and object holding</a:t>
            </a:r>
          </a:p>
          <a:p>
            <a:pPr marL="0" indent="0">
              <a:buNone/>
            </a:pPr>
            <a:r>
              <a:rPr lang="en-US" sz="2200" dirty="0" smtClean="0">
                <a:sym typeface="Symbol" panose="05050102010706020507" pitchFamily="18" charset="2"/>
              </a:rPr>
              <a:t> required complex </a:t>
            </a:r>
            <a:r>
              <a:rPr lang="en-US" sz="2200" dirty="0" err="1" smtClean="0">
                <a:sym typeface="Symbol" panose="05050102010706020507" pitchFamily="18" charset="2"/>
              </a:rPr>
              <a:t>maths</a:t>
            </a:r>
            <a:endParaRPr lang="en-US" sz="2200" dirty="0">
              <a:sym typeface="Symbol" panose="05050102010706020507" pitchFamily="18" charset="2"/>
            </a:endParaRPr>
          </a:p>
          <a:p>
            <a:endParaRPr lang="en-US" sz="2400" dirty="0"/>
          </a:p>
        </p:txBody>
      </p:sp>
      <p:pic>
        <p:nvPicPr>
          <p:cNvPr id="5122" name="Picture 2" descr="Image result for MIT robot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478" y="817854"/>
            <a:ext cx="2532243" cy="14952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IT robot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478" y="2521317"/>
            <a:ext cx="2577427" cy="14498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68187" y="4709136"/>
            <a:ext cx="4569139" cy="1837194"/>
            <a:chOff x="1219200" y="2097554"/>
            <a:chExt cx="6702076" cy="4150846"/>
          </a:xfrm>
        </p:grpSpPr>
        <p:graphicFrame>
          <p:nvGraphicFramePr>
            <p:cNvPr id="7" name="Object 9"/>
            <p:cNvGraphicFramePr>
              <a:graphicFrameLocks noGrp="1" noChangeAspect="1"/>
            </p:cNvGraphicFramePr>
            <p:nvPr>
              <p:ph idx="1"/>
              <p:extLst>
                <p:ext uri="{D42A27DB-BD31-4B8C-83A1-F6EECF244321}">
                  <p14:modId xmlns="" xmlns:p14="http://schemas.microsoft.com/office/powerpoint/2010/main" val="2029290623"/>
                </p:ext>
              </p:extLst>
            </p:nvPr>
          </p:nvGraphicFramePr>
          <p:xfrm>
            <a:off x="4836763" y="2097554"/>
            <a:ext cx="3084513" cy="2544762"/>
          </p:xfrm>
          <a:graphic>
            <a:graphicData uri="http://schemas.openxmlformats.org/presentationml/2006/ole">
              <p:oleObj spid="_x0000_s1556" name="Bitmap Image" r:id="rId5" imgW="2886478" imgH="2381582" progId="PBrush">
                <p:embed/>
              </p:oleObj>
            </a:graphicData>
          </a:graphic>
        </p:graphicFrame>
        <p:graphicFrame>
          <p:nvGraphicFramePr>
            <p:cNvPr id="8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4026180380"/>
                </p:ext>
              </p:extLst>
            </p:nvPr>
          </p:nvGraphicFramePr>
          <p:xfrm>
            <a:off x="1219200" y="2097554"/>
            <a:ext cx="3114675" cy="2466975"/>
          </p:xfrm>
          <a:graphic>
            <a:graphicData uri="http://schemas.openxmlformats.org/presentationml/2006/ole">
              <p:oleObj spid="_x0000_s1557" name="Bitmap Image" r:id="rId6" imgW="3115110" imgH="2467319" progId="PBrush">
                <p:embed/>
              </p:oleObj>
            </a:graphicData>
          </a:graphic>
        </p:graphicFrame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1219200" y="5334000"/>
              <a:ext cx="6553200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sz="1400" dirty="0"/>
                <a:t>Simple </a:t>
              </a:r>
              <a:r>
                <a:rPr lang="en-US" sz="1400" dirty="0" smtClean="0"/>
                <a:t>rotation</a:t>
              </a:r>
              <a:r>
                <a:rPr lang="en-US" sz="1400" dirty="0"/>
                <a:t> </a:t>
              </a:r>
              <a:r>
                <a:rPr lang="en-US" sz="1400" dirty="0" smtClean="0"/>
                <a:t>                   </a:t>
              </a:r>
              <a:r>
                <a:rPr lang="en-US" sz="1400" dirty="0" err="1" smtClean="0"/>
                <a:t>Rotation</a:t>
              </a:r>
              <a:r>
                <a:rPr lang="en-US" sz="1400" dirty="0" smtClean="0"/>
                <a:t> </a:t>
              </a:r>
              <a:r>
                <a:rPr lang="en-US" sz="1400" dirty="0"/>
                <a:t>&amp; translation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8040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73959"/>
            <a:ext cx="6047316" cy="456740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Epidemiology is </a:t>
            </a:r>
            <a:r>
              <a:rPr lang="en-US" sz="2000" dirty="0"/>
              <a:t>the branch of medicine which deals with the incidence, distribution, and possible control of diseases and other factors relating to health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What is your hearth rate now? How you measure it? </a:t>
            </a:r>
            <a:r>
              <a:rPr lang="en-US" sz="2000" dirty="0" smtClean="0">
                <a:solidFill>
                  <a:srgbClr val="7030A0"/>
                </a:solidFill>
              </a:rPr>
              <a:t>100 beats/min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How smart devices measure blood pressure, heart rate and sugar?</a:t>
            </a:r>
          </a:p>
          <a:p>
            <a:r>
              <a:rPr lang="en-US" sz="2000" dirty="0" smtClean="0"/>
              <a:t>How the computerized eye-sight checking machine (Auto-</a:t>
            </a:r>
            <a:r>
              <a:rPr lang="en-US" sz="2000" dirty="0" err="1" smtClean="0"/>
              <a:t>Refractometer</a:t>
            </a:r>
            <a:r>
              <a:rPr lang="en-US" sz="2000" dirty="0" smtClean="0"/>
              <a:t>) works?</a:t>
            </a:r>
          </a:p>
          <a:p>
            <a:r>
              <a:rPr lang="en-US" sz="2000" dirty="0" smtClean="0"/>
              <a:t>All these techniques required math at backend.</a:t>
            </a:r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0"/>
            <a:ext cx="5467350" cy="3429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qph.fs.quoracdn.net/main-qimg-13fccf59548e130d6ce4e487f17e053b-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1329"/>
          <a:stretch/>
        </p:blipFill>
        <p:spPr bwMode="auto">
          <a:xfrm>
            <a:off x="6988002" y="3922290"/>
            <a:ext cx="2286000" cy="2035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663" y="3609183"/>
            <a:ext cx="2363337" cy="23485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128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2270</TotalTime>
  <Words>1133</Words>
  <Application>Microsoft Office PowerPoint</Application>
  <PresentationFormat>Custom</PresentationFormat>
  <Paragraphs>138</Paragraphs>
  <Slides>44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Facet</vt:lpstr>
      <vt:lpstr>Bitmap Image</vt:lpstr>
      <vt:lpstr>Lecture 05</vt:lpstr>
      <vt:lpstr>What is mathematics?</vt:lpstr>
      <vt:lpstr>Role of Math in CS</vt:lpstr>
      <vt:lpstr>Slide 4</vt:lpstr>
      <vt:lpstr>Mathematics applications</vt:lpstr>
      <vt:lpstr>Mathematics in Cryptography</vt:lpstr>
      <vt:lpstr>Image Processing &amp; Computer Vision</vt:lpstr>
      <vt:lpstr>Robotics</vt:lpstr>
      <vt:lpstr>Epidemiology</vt:lpstr>
      <vt:lpstr>Math in CS Civil Engineering Apps</vt:lpstr>
      <vt:lpstr>Math in CS Mechanical Engineering apps</vt:lpstr>
      <vt:lpstr>Concept of Optimization</vt:lpstr>
      <vt:lpstr>Optimization</vt:lpstr>
      <vt:lpstr>Slide 14</vt:lpstr>
      <vt:lpstr>Bridge Construction</vt:lpstr>
      <vt:lpstr>Airplane Wing Design</vt:lpstr>
      <vt:lpstr>Stock Market</vt:lpstr>
      <vt:lpstr>Warehouse placement</vt:lpstr>
      <vt:lpstr>Temperature control of a chemical reaction</vt:lpstr>
      <vt:lpstr>Space Shuttle / Suborbital Vehicle trajectory optimization </vt:lpstr>
      <vt:lpstr>Optimization   Continue…</vt:lpstr>
      <vt:lpstr>Slide 22</vt:lpstr>
      <vt:lpstr>Slide 23</vt:lpstr>
      <vt:lpstr>Introduction to Graph</vt:lpstr>
      <vt:lpstr>Slide 25</vt:lpstr>
      <vt:lpstr>Slide 26</vt:lpstr>
      <vt:lpstr>Graph</vt:lpstr>
      <vt:lpstr>Slide 28</vt:lpstr>
      <vt:lpstr>Slide 29</vt:lpstr>
      <vt:lpstr>Alternate Representation</vt:lpstr>
      <vt:lpstr>Slide 31</vt:lpstr>
      <vt:lpstr>Slide 32</vt:lpstr>
      <vt:lpstr>Working with Graphs</vt:lpstr>
      <vt:lpstr>Point to Ponder</vt:lpstr>
      <vt:lpstr>Finding shortest path between two nodes</vt:lpstr>
      <vt:lpstr>Activity</vt:lpstr>
      <vt:lpstr>Functions</vt:lpstr>
      <vt:lpstr>A function relates an input to an output. How?</vt:lpstr>
      <vt:lpstr>A function has a special rule</vt:lpstr>
      <vt:lpstr>End of Lecture 04</vt:lpstr>
      <vt:lpstr>Activity-01</vt:lpstr>
      <vt:lpstr>Activity-02 Represent the following graph in form of adjacency matrix</vt:lpstr>
      <vt:lpstr>Activity-03 Draw graph from each of the following adjacency matrices</vt:lpstr>
      <vt:lpstr>Activity-04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II</dc:title>
  <dc:creator>iuser</dc:creator>
  <cp:lastModifiedBy>Saad</cp:lastModifiedBy>
  <cp:revision>594</cp:revision>
  <dcterms:created xsi:type="dcterms:W3CDTF">2018-08-31T12:28:43Z</dcterms:created>
  <dcterms:modified xsi:type="dcterms:W3CDTF">2020-10-23T16:38:58Z</dcterms:modified>
</cp:coreProperties>
</file>